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22.jpeg" ContentType="image/jpeg"/>
  <Override PartName="/ppt/media/image11.png" ContentType="image/png"/>
  <Override PartName="/ppt/media/image6.png" ContentType="image/png"/>
  <Override PartName="/ppt/media/image10.png" ContentType="image/png"/>
  <Override PartName="/ppt/media/image27.jpeg" ContentType="image/jpeg"/>
  <Override PartName="/ppt/media/image5.png" ContentType="image/png"/>
  <Override PartName="/ppt/media/image28.png" ContentType="image/png"/>
  <Override PartName="/ppt/media/image4.png" ContentType="image/png"/>
  <Override PartName="/ppt/media/image3.png" ContentType="image/png"/>
  <Override PartName="/ppt/media/image26.jpeg" ContentType="image/jpeg"/>
  <Override PartName="/ppt/media/image1.png" ContentType="image/png"/>
  <Override PartName="/ppt/media/image23.jpeg" ContentType="image/jpeg"/>
  <Override PartName="/ppt/media/image18.jpeg" ContentType="image/jpeg"/>
  <Override PartName="/ppt/media/image20.png" ContentType="image/png"/>
  <Override PartName="/ppt/media/image2.png" ContentType="image/png"/>
  <Override PartName="/ppt/media/image25.jpeg" ContentType="image/jpeg"/>
  <Override PartName="/ppt/media/image19.png" ContentType="image/png"/>
  <Override PartName="/ppt/media/image21.png" ContentType="image/png"/>
  <Override PartName="/ppt/media/image17.png" ContentType="image/png"/>
  <Override PartName="/ppt/media/image16.png" ContentType="image/png"/>
  <Override PartName="/ppt/media/image24.jpeg" ContentType="image/jpeg"/>
  <Override PartName="/ppt/media/image15.png" ContentType="image/png"/>
  <Override PartName="/ppt/media/image14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4.xml" ContentType="application/vnd.openxmlformats-officedocument.presentationml.slide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2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7.xml.rels" ContentType="application/vnd.openxmlformats-package.relationships+xml"/>
  <Override PartName="/ppt/slides/_rels/slide20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11.xml.rels" ContentType="application/vnd.openxmlformats-package.relationships+xml"/>
  <Override PartName="/ppt/slides/_rels/slide26.xml.rels" ContentType="application/vnd.openxmlformats-package.relationships+xml"/>
  <Override PartName="/ppt/slides/_rels/slide17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9.xml.rels" ContentType="application/vnd.openxmlformats-package.relationships+xml"/>
  <Override PartName="/ppt/slides/_rels/slide3.xml.rels" ContentType="application/vnd.openxmlformats-package.relationships+xml"/>
  <Override PartName="/ppt/slides/_rels/slide28.xml.rels" ContentType="application/vnd.openxmlformats-package.relationships+xml"/>
  <Override PartName="/ppt/slides/_rels/slide22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slide30.xml" ContentType="application/vnd.openxmlformats-officedocument.presentationml.slide+xml"/>
  <Override PartName="/ppt/slides/slide5.xml" ContentType="application/vnd.openxmlformats-officedocument.presentationml.slide+xml"/>
  <Override PartName="/ppt/slides/slide31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C698F71-DD01-4947-A80F-5D813540E13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9CA9648-22D5-4DBE-8B48-8C26F76206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FA5910-AA1D-4387-9BFE-32DF404F30B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453C293-A53E-406D-88AB-5FCE9B133AE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852910F-1129-4C53-AFC1-BAEF6D92D3D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52857DE-91D5-4795-B6F4-5DF657B80D4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A5FCE23-96D7-4D21-9553-B606E396326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1B93088-2066-4421-9285-86B805D17C1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8A4E705-4416-4538-A83C-68F4892601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5870203-1C57-4911-8FBA-DD9F762B440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1D6B831-3009-4315-9DC4-7D4125E2689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B49648D-B0BC-45DD-B45C-572E11E9360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ECE63A5-331C-4154-953D-C7A1968465C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C4A7BB-7B13-4E41-B448-4382423B593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34ABC0E-8FDA-40A8-91A7-693595D1BF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E6F4A52-3431-4C3B-9811-E6D8BCE9BC71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C7EE225-CEA7-4E5E-B2D1-9201A7FF71C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1F40B94-B812-480B-9DE9-677FE564C2A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2566A0B-5551-41CC-B988-38D3470966E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1423AA9-8BAD-442B-B241-BB8A2F44845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A5B3AE7-612D-43B8-99FA-F3733450028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D6D14C7-C877-42DF-B6B5-2C08E94D704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FE42B9-B11F-4680-B8F5-32E8BBA095B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662193F-E425-4779-AAA5-6BB6385DD3B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719B881-EE31-4608-95EF-D7C62E3335C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634B793-EE07-4BD2-B16D-8F89E4FF015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F4451C0-34D6-45D1-B639-90E9B0780E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1EDC0A33-7739-4B29-925C-27690412BAE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3700717-0991-465B-AD63-573BE4EE8B2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E19733D-53BA-494D-BB4A-74C99FD12CB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762F3C5-C7D7-4673-950A-26F8079E94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B21CD95-B424-48C5-9BA1-480F71341B4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B7EBF63-7D82-498C-86C6-31C2278BFBA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799DADC-AB67-4B85-9DB2-6F73F0AB382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2DA5BE6-8D84-4F0E-84E0-B7B3BA9BC09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ECC1D4CA-616C-425C-971D-9BD4756CB21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875DECE-36AB-47B0-9EA1-CFC20A00AE3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7E72D6C-9523-4866-8293-D4F29083A04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6E814A5B-B540-4E8C-9109-62EC4EA6B71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CEAE923-7C86-44E1-A388-EA1BE8BBF27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08AA85B-58CD-4772-BD33-E5DA2733ABF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48DC6E40-304A-4F0B-A8AF-06A7BE12E38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2008D3A-30E6-4E0E-99A8-87488C4EBD1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F04DB75-1800-462D-A45B-8134A46990A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67EFDCD-9BE4-42A3-9671-70E079A2E7D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4521A74-2E1C-4617-BEDA-D4696D82062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A08724F-B3AD-43C4-A420-032815C0BC9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9C10F0F-FAC5-443D-B6D9-327E52F8C4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6"/>
          <p:cNvGrpSpPr/>
          <p:nvPr/>
        </p:nvGrpSpPr>
        <p:grpSpPr>
          <a:xfrm>
            <a:off x="-8640" y="-8640"/>
            <a:ext cx="9168480" cy="6873840"/>
            <a:chOff x="-8640" y="-8640"/>
            <a:chExt cx="9168480" cy="6873840"/>
          </a:xfrm>
        </p:grpSpPr>
        <p:sp>
          <p:nvSpPr>
            <p:cNvPr id="1" name="Freeform 6"/>
            <p:cNvSpPr/>
            <p:nvPr/>
          </p:nvSpPr>
          <p:spPr>
            <a:xfrm>
              <a:off x="-8640" y="4013280"/>
              <a:ext cx="455760" cy="285192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Freeform 9"/>
            <p:cNvSpPr/>
            <p:nvPr/>
          </p:nvSpPr>
          <p:spPr>
            <a:xfrm>
              <a:off x="6891840" y="0"/>
              <a:ext cx="2268000" cy="686520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Freeform 10"/>
            <p:cNvSpPr/>
            <p:nvPr/>
          </p:nvSpPr>
          <p:spPr>
            <a:xfrm>
              <a:off x="7205040" y="-8640"/>
              <a:ext cx="1946880" cy="686520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Freeform 11"/>
            <p:cNvSpPr/>
            <p:nvPr/>
          </p:nvSpPr>
          <p:spPr>
            <a:xfrm>
              <a:off x="6638040" y="3920040"/>
              <a:ext cx="2512080" cy="293652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Freeform 12"/>
            <p:cNvSpPr/>
            <p:nvPr/>
          </p:nvSpPr>
          <p:spPr>
            <a:xfrm>
              <a:off x="7010280" y="-8640"/>
              <a:ext cx="2141280" cy="686520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13"/>
            <p:cNvSpPr/>
            <p:nvPr/>
          </p:nvSpPr>
          <p:spPr>
            <a:xfrm>
              <a:off x="8295840" y="-8640"/>
              <a:ext cx="856080" cy="686520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14"/>
            <p:cNvSpPr/>
            <p:nvPr/>
          </p:nvSpPr>
          <p:spPr>
            <a:xfrm>
              <a:off x="8077320" y="-8640"/>
              <a:ext cx="1065240" cy="686520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Freeform 15"/>
            <p:cNvSpPr/>
            <p:nvPr/>
          </p:nvSpPr>
          <p:spPr>
            <a:xfrm>
              <a:off x="8060400" y="4893840"/>
              <a:ext cx="1092600" cy="196272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" name="Group 6"/>
          <p:cNvGrpSpPr/>
          <p:nvPr/>
        </p:nvGrpSpPr>
        <p:grpSpPr>
          <a:xfrm>
            <a:off x="-8640" y="-8640"/>
            <a:ext cx="9168480" cy="6873840"/>
            <a:chOff x="-8640" y="-8640"/>
            <a:chExt cx="9168480" cy="6873840"/>
          </a:xfrm>
        </p:grpSpPr>
        <p:sp>
          <p:nvSpPr>
            <p:cNvPr id="12" name="Straight Connector 16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Straight Connector 17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Freeform 18"/>
            <p:cNvSpPr/>
            <p:nvPr/>
          </p:nvSpPr>
          <p:spPr>
            <a:xfrm>
              <a:off x="6891840" y="0"/>
              <a:ext cx="2268000" cy="686520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Freeform 19"/>
            <p:cNvSpPr/>
            <p:nvPr/>
          </p:nvSpPr>
          <p:spPr>
            <a:xfrm>
              <a:off x="7205040" y="-8640"/>
              <a:ext cx="1946880" cy="686520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Freeform 20"/>
            <p:cNvSpPr/>
            <p:nvPr/>
          </p:nvSpPr>
          <p:spPr>
            <a:xfrm>
              <a:off x="6638040" y="3920040"/>
              <a:ext cx="2512080" cy="293652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Freeform 21"/>
            <p:cNvSpPr/>
            <p:nvPr/>
          </p:nvSpPr>
          <p:spPr>
            <a:xfrm>
              <a:off x="7010280" y="-8640"/>
              <a:ext cx="2141280" cy="686520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Freeform 22"/>
            <p:cNvSpPr/>
            <p:nvPr/>
          </p:nvSpPr>
          <p:spPr>
            <a:xfrm>
              <a:off x="8295840" y="-8640"/>
              <a:ext cx="856080" cy="686520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Freeform 23"/>
            <p:cNvSpPr/>
            <p:nvPr/>
          </p:nvSpPr>
          <p:spPr>
            <a:xfrm>
              <a:off x="8077320" y="-8640"/>
              <a:ext cx="1065240" cy="686520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Freeform 24"/>
            <p:cNvSpPr/>
            <p:nvPr/>
          </p:nvSpPr>
          <p:spPr>
            <a:xfrm>
              <a:off x="8060400" y="4893840"/>
              <a:ext cx="1092600" cy="196272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Freeform 27"/>
            <p:cNvSpPr/>
            <p:nvPr/>
          </p:nvSpPr>
          <p:spPr>
            <a:xfrm>
              <a:off x="-8640" y="-8640"/>
              <a:ext cx="862200" cy="5696640"/>
            </a:xfrm>
            <a:custGeom>
              <a:avLst/>
              <a:gdLst/>
              <a:ah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" name="PlaceHolder 1"/>
          <p:cNvSpPr>
            <a:spLocks noGrp="1"/>
          </p:cNvSpPr>
          <p:nvPr>
            <p:ph type="ftr" idx="1"/>
          </p:nvPr>
        </p:nvSpPr>
        <p:spPr>
          <a:xfrm>
            <a:off x="609480" y="6041520"/>
            <a:ext cx="46216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ldNum" idx="2"/>
          </p:nvPr>
        </p:nvSpPr>
        <p:spPr>
          <a:xfrm>
            <a:off x="6444720" y="6041520"/>
            <a:ext cx="5112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1FCF2C2-FA39-4F78-B876-5B40B39667BC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dt" idx="3"/>
          </p:nvPr>
        </p:nvSpPr>
        <p:spPr>
          <a:xfrm>
            <a:off x="5405400" y="6041520"/>
            <a:ext cx="6825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</a:t>
            </a:r>
            <a:r>
              <a:rPr b="0" lang="pt-BR" sz="4400" spc="-1" strike="noStrike">
                <a:latin typeface="Arial"/>
              </a:rPr>
              <a:t>formato do texto do </a:t>
            </a:r>
            <a:r>
              <a:rPr b="0" lang="pt-BR" sz="4400" spc="-1" strike="noStrike">
                <a:latin typeface="Arial"/>
              </a:rPr>
              <a:t>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</a:t>
            </a:r>
            <a:r>
              <a:rPr b="0" lang="pt-BR" sz="3200" spc="-1" strike="noStrike">
                <a:latin typeface="Arial"/>
              </a:rPr>
              <a:t>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</a:t>
            </a:r>
            <a:r>
              <a:rPr b="0" lang="pt-BR" sz="2000" spc="-1" strike="noStrike">
                <a:latin typeface="Arial"/>
              </a:rPr>
              <a:t>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</a:t>
            </a:r>
            <a:r>
              <a:rPr b="0" lang="pt-BR" sz="2000" spc="-1" strike="noStrike">
                <a:latin typeface="Arial"/>
              </a:rPr>
              <a:t>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6"/>
          <p:cNvGrpSpPr/>
          <p:nvPr/>
        </p:nvGrpSpPr>
        <p:grpSpPr>
          <a:xfrm>
            <a:off x="-8640" y="-8640"/>
            <a:ext cx="9168480" cy="6873840"/>
            <a:chOff x="-8640" y="-8640"/>
            <a:chExt cx="9168480" cy="6873840"/>
          </a:xfrm>
        </p:grpSpPr>
        <p:sp>
          <p:nvSpPr>
            <p:cNvPr id="64" name="Freeform 6"/>
            <p:cNvSpPr/>
            <p:nvPr/>
          </p:nvSpPr>
          <p:spPr>
            <a:xfrm>
              <a:off x="-8640" y="4013280"/>
              <a:ext cx="455760" cy="285192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Freeform 9"/>
            <p:cNvSpPr/>
            <p:nvPr/>
          </p:nvSpPr>
          <p:spPr>
            <a:xfrm>
              <a:off x="6891840" y="0"/>
              <a:ext cx="2268000" cy="686520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Freeform 10"/>
            <p:cNvSpPr/>
            <p:nvPr/>
          </p:nvSpPr>
          <p:spPr>
            <a:xfrm>
              <a:off x="7205040" y="-8640"/>
              <a:ext cx="1946880" cy="686520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Freeform 11"/>
            <p:cNvSpPr/>
            <p:nvPr/>
          </p:nvSpPr>
          <p:spPr>
            <a:xfrm>
              <a:off x="6638040" y="3920040"/>
              <a:ext cx="2512080" cy="293652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Freeform 12"/>
            <p:cNvSpPr/>
            <p:nvPr/>
          </p:nvSpPr>
          <p:spPr>
            <a:xfrm>
              <a:off x="7010280" y="-8640"/>
              <a:ext cx="2141280" cy="686520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Freeform 13"/>
            <p:cNvSpPr/>
            <p:nvPr/>
          </p:nvSpPr>
          <p:spPr>
            <a:xfrm>
              <a:off x="8295840" y="-8640"/>
              <a:ext cx="856080" cy="686520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Freeform 14"/>
            <p:cNvSpPr/>
            <p:nvPr/>
          </p:nvSpPr>
          <p:spPr>
            <a:xfrm>
              <a:off x="8077320" y="-8640"/>
              <a:ext cx="1065240" cy="686520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Freeform 15"/>
            <p:cNvSpPr/>
            <p:nvPr/>
          </p:nvSpPr>
          <p:spPr>
            <a:xfrm>
              <a:off x="8060400" y="4893840"/>
              <a:ext cx="1092600" cy="196272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" name="PlaceHolder 1"/>
          <p:cNvSpPr>
            <a:spLocks noGrp="1"/>
          </p:cNvSpPr>
          <p:nvPr>
            <p:ph type="ftr" idx="4"/>
          </p:nvPr>
        </p:nvSpPr>
        <p:spPr>
          <a:xfrm>
            <a:off x="609480" y="6041520"/>
            <a:ext cx="46216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5"/>
          </p:nvPr>
        </p:nvSpPr>
        <p:spPr>
          <a:xfrm>
            <a:off x="6444720" y="6041520"/>
            <a:ext cx="5112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D4439EB-6321-4ADD-9440-839BD58B8EC7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6"/>
          </p:nvPr>
        </p:nvSpPr>
        <p:spPr>
          <a:xfrm>
            <a:off x="5405400" y="6041520"/>
            <a:ext cx="6825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6"/>
          <p:cNvGrpSpPr/>
          <p:nvPr/>
        </p:nvGrpSpPr>
        <p:grpSpPr>
          <a:xfrm>
            <a:off x="-8640" y="-8640"/>
            <a:ext cx="9168480" cy="6873840"/>
            <a:chOff x="-8640" y="-8640"/>
            <a:chExt cx="9168480" cy="6873840"/>
          </a:xfrm>
        </p:grpSpPr>
        <p:sp>
          <p:nvSpPr>
            <p:cNvPr id="116" name="Freeform 6"/>
            <p:cNvSpPr/>
            <p:nvPr/>
          </p:nvSpPr>
          <p:spPr>
            <a:xfrm>
              <a:off x="-8640" y="4013280"/>
              <a:ext cx="455760" cy="285192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Freeform 9"/>
            <p:cNvSpPr/>
            <p:nvPr/>
          </p:nvSpPr>
          <p:spPr>
            <a:xfrm>
              <a:off x="6891840" y="0"/>
              <a:ext cx="2268000" cy="686520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Freeform 10"/>
            <p:cNvSpPr/>
            <p:nvPr/>
          </p:nvSpPr>
          <p:spPr>
            <a:xfrm>
              <a:off x="7205040" y="-8640"/>
              <a:ext cx="1946880" cy="686520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Freeform 11"/>
            <p:cNvSpPr/>
            <p:nvPr/>
          </p:nvSpPr>
          <p:spPr>
            <a:xfrm>
              <a:off x="6638040" y="3920040"/>
              <a:ext cx="2512080" cy="293652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Freeform 12"/>
            <p:cNvSpPr/>
            <p:nvPr/>
          </p:nvSpPr>
          <p:spPr>
            <a:xfrm>
              <a:off x="7010280" y="-8640"/>
              <a:ext cx="2141280" cy="686520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Freeform 13"/>
            <p:cNvSpPr/>
            <p:nvPr/>
          </p:nvSpPr>
          <p:spPr>
            <a:xfrm>
              <a:off x="8295840" y="-8640"/>
              <a:ext cx="856080" cy="686520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Freeform 14"/>
            <p:cNvSpPr/>
            <p:nvPr/>
          </p:nvSpPr>
          <p:spPr>
            <a:xfrm>
              <a:off x="8077320" y="-8640"/>
              <a:ext cx="1065240" cy="686520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Freeform 15"/>
            <p:cNvSpPr/>
            <p:nvPr/>
          </p:nvSpPr>
          <p:spPr>
            <a:xfrm>
              <a:off x="8060400" y="4893840"/>
              <a:ext cx="1092600" cy="196272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" name="PlaceHolder 1"/>
          <p:cNvSpPr>
            <a:spLocks noGrp="1"/>
          </p:cNvSpPr>
          <p:nvPr>
            <p:ph type="ftr" idx="7"/>
          </p:nvPr>
        </p:nvSpPr>
        <p:spPr>
          <a:xfrm>
            <a:off x="609480" y="6041520"/>
            <a:ext cx="46216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ldNum" idx="8"/>
          </p:nvPr>
        </p:nvSpPr>
        <p:spPr>
          <a:xfrm>
            <a:off x="6444720" y="6041520"/>
            <a:ext cx="5112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BAC71EFE-066D-411D-BFAE-6D5DFB3A60DB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9"/>
          </p:nvPr>
        </p:nvSpPr>
        <p:spPr>
          <a:xfrm>
            <a:off x="5405400" y="6041520"/>
            <a:ext cx="6825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"/>
          <p:cNvGrpSpPr/>
          <p:nvPr/>
        </p:nvGrpSpPr>
        <p:grpSpPr>
          <a:xfrm>
            <a:off x="-8640" y="-8640"/>
            <a:ext cx="9168480" cy="6873840"/>
            <a:chOff x="-8640" y="-8640"/>
            <a:chExt cx="9168480" cy="6873840"/>
          </a:xfrm>
        </p:grpSpPr>
        <p:sp>
          <p:nvSpPr>
            <p:cNvPr id="168" name="Freeform 6"/>
            <p:cNvSpPr/>
            <p:nvPr/>
          </p:nvSpPr>
          <p:spPr>
            <a:xfrm>
              <a:off x="-8640" y="4013280"/>
              <a:ext cx="455760" cy="285192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Freeform 9"/>
            <p:cNvSpPr/>
            <p:nvPr/>
          </p:nvSpPr>
          <p:spPr>
            <a:xfrm>
              <a:off x="6891840" y="0"/>
              <a:ext cx="2268000" cy="686520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Freeform 10"/>
            <p:cNvSpPr/>
            <p:nvPr/>
          </p:nvSpPr>
          <p:spPr>
            <a:xfrm>
              <a:off x="7205040" y="-8640"/>
              <a:ext cx="1946880" cy="686520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Freeform 11"/>
            <p:cNvSpPr/>
            <p:nvPr/>
          </p:nvSpPr>
          <p:spPr>
            <a:xfrm>
              <a:off x="6638040" y="3920040"/>
              <a:ext cx="2512080" cy="293652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Freeform 12"/>
            <p:cNvSpPr/>
            <p:nvPr/>
          </p:nvSpPr>
          <p:spPr>
            <a:xfrm>
              <a:off x="7010280" y="-8640"/>
              <a:ext cx="2141280" cy="686520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Freeform 13"/>
            <p:cNvSpPr/>
            <p:nvPr/>
          </p:nvSpPr>
          <p:spPr>
            <a:xfrm>
              <a:off x="8295840" y="-8640"/>
              <a:ext cx="856080" cy="686520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Freeform 14"/>
            <p:cNvSpPr/>
            <p:nvPr/>
          </p:nvSpPr>
          <p:spPr>
            <a:xfrm>
              <a:off x="8077320" y="-8640"/>
              <a:ext cx="1065240" cy="686520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Freeform 15"/>
            <p:cNvSpPr/>
            <p:nvPr/>
          </p:nvSpPr>
          <p:spPr>
            <a:xfrm>
              <a:off x="8060400" y="4893840"/>
              <a:ext cx="1092600" cy="196272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" name="PlaceHolder 1"/>
          <p:cNvSpPr>
            <a:spLocks noGrp="1"/>
          </p:cNvSpPr>
          <p:nvPr>
            <p:ph type="ftr" idx="10"/>
          </p:nvPr>
        </p:nvSpPr>
        <p:spPr>
          <a:xfrm>
            <a:off x="609480" y="6041520"/>
            <a:ext cx="462168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ldNum" idx="11"/>
          </p:nvPr>
        </p:nvSpPr>
        <p:spPr>
          <a:xfrm>
            <a:off x="6444720" y="6041520"/>
            <a:ext cx="51120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1760CDF-817A-466C-A957-681FF68CEDBD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dt" idx="12"/>
          </p:nvPr>
        </p:nvSpPr>
        <p:spPr>
          <a:xfrm>
            <a:off x="5405400" y="6041520"/>
            <a:ext cx="682560" cy="363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github.com/mariliahoshino/IFSP_Hortolandia_2025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github.com/espressif/esp-idf/issues/10314#issuecomment-2251960438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160" cy="16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90c226"/>
                </a:solidFill>
                <a:latin typeface="Trebuchet MS"/>
              </a:rPr>
              <a:t>Monitoramento de Horta Inteligente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1130760" y="4050720"/>
            <a:ext cx="5825160" cy="1095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808080"/>
                </a:solidFill>
                <a:latin typeface="Trebuchet MS"/>
              </a:rPr>
              <a:t>IFSP – Hortolândia - Projeto IoT – 2025</a:t>
            </a: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808080"/>
                </a:solidFill>
                <a:latin typeface="Trebuchet MS"/>
              </a:rPr>
              <a:t>Marília Zeniti Hoshino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40000" y="249480"/>
            <a:ext cx="7669440" cy="82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Instalar a biblioteca do sensor DHT11, DHT22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312480" y="1980000"/>
            <a:ext cx="7178040" cy="408096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776160" y="5040000"/>
            <a:ext cx="3722760" cy="1490760"/>
          </a:xfrm>
          <a:prstGeom prst="rect">
            <a:avLst/>
          </a:prstGeom>
          <a:ln w="0">
            <a:noFill/>
          </a:ln>
        </p:spPr>
      </p:pic>
      <p:sp>
        <p:nvSpPr>
          <p:cNvPr id="247" name=""/>
          <p:cNvSpPr/>
          <p:nvPr/>
        </p:nvSpPr>
        <p:spPr>
          <a:xfrm>
            <a:off x="7020000" y="4860000"/>
            <a:ext cx="290520" cy="17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"/>
          <p:cNvSpPr/>
          <p:nvPr/>
        </p:nvSpPr>
        <p:spPr>
          <a:xfrm>
            <a:off x="1080000" y="6300000"/>
            <a:ext cx="235080" cy="17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40000" y="249480"/>
            <a:ext cx="7669440" cy="82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Instalar a biblioteca do display, Adafruit SSD1306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080000" y="1497960"/>
            <a:ext cx="7179120" cy="4082040"/>
          </a:xfrm>
          <a:prstGeom prst="rect">
            <a:avLst/>
          </a:prstGeom>
          <a:ln w="0">
            <a:noFill/>
          </a:ln>
        </p:spPr>
      </p:pic>
      <p:pic>
        <p:nvPicPr>
          <p:cNvPr id="252" name="" descr=""/>
          <p:cNvPicPr/>
          <p:nvPr/>
        </p:nvPicPr>
        <p:blipFill>
          <a:blip r:embed="rId2"/>
          <a:stretch/>
        </p:blipFill>
        <p:spPr>
          <a:xfrm>
            <a:off x="540000" y="4680000"/>
            <a:ext cx="4320000" cy="1867320"/>
          </a:xfrm>
          <a:prstGeom prst="rect">
            <a:avLst/>
          </a:prstGeom>
          <a:ln w="0">
            <a:noFill/>
          </a:ln>
        </p:spPr>
      </p:pic>
      <p:sp>
        <p:nvSpPr>
          <p:cNvPr id="253" name=""/>
          <p:cNvSpPr/>
          <p:nvPr/>
        </p:nvSpPr>
        <p:spPr>
          <a:xfrm>
            <a:off x="1080000" y="6300000"/>
            <a:ext cx="235080" cy="17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"/>
          <p:cNvSpPr/>
          <p:nvPr/>
        </p:nvSpPr>
        <p:spPr>
          <a:xfrm>
            <a:off x="7809480" y="3780000"/>
            <a:ext cx="290520" cy="17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540000" y="249480"/>
            <a:ext cx="7669440" cy="82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312480" y="1080000"/>
            <a:ext cx="796752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Instalar a biblioteca do display, Adafruit GFX library, como no slide anterior instalou as dependências, somente checar se está instalado, caso contrário instalar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540000" y="2296800"/>
            <a:ext cx="6723720" cy="382320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2520000" y="4321080"/>
            <a:ext cx="290520" cy="17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440" cy="41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61" name="" descr=""/>
          <p:cNvPicPr/>
          <p:nvPr/>
        </p:nvPicPr>
        <p:blipFill>
          <a:blip r:embed="rId1"/>
          <a:stretch/>
        </p:blipFill>
        <p:spPr>
          <a:xfrm>
            <a:off x="309960" y="728280"/>
            <a:ext cx="5810040" cy="5571720"/>
          </a:xfrm>
          <a:prstGeom prst="rect">
            <a:avLst/>
          </a:prstGeom>
          <a:ln w="0">
            <a:noFill/>
          </a:ln>
        </p:spPr>
      </p:pic>
      <p:sp>
        <p:nvSpPr>
          <p:cNvPr id="262" name=""/>
          <p:cNvSpPr/>
          <p:nvPr/>
        </p:nvSpPr>
        <p:spPr>
          <a:xfrm>
            <a:off x="5940000" y="1801080"/>
            <a:ext cx="1978920" cy="898920"/>
          </a:xfrm>
          <a:prstGeom prst="wedgeRectCallout">
            <a:avLst>
              <a:gd name="adj1" fmla="val -208166"/>
              <a:gd name="adj2" fmla="val 116893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Inclui a biblioteca do sensor DHT e escrita no display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4861080" y="361080"/>
            <a:ext cx="2338920" cy="1078920"/>
          </a:xfrm>
          <a:prstGeom prst="wedgeRectCallout">
            <a:avLst>
              <a:gd name="adj1" fmla="val -133185"/>
              <a:gd name="adj2" fmla="val 7978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Declaração de variáveis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4" name=""/>
          <p:cNvSpPr/>
          <p:nvPr/>
        </p:nvSpPr>
        <p:spPr>
          <a:xfrm>
            <a:off x="6121080" y="3241080"/>
            <a:ext cx="2878920" cy="1258920"/>
          </a:xfrm>
          <a:prstGeom prst="wedgeRectCallout">
            <a:avLst>
              <a:gd name="adj1" fmla="val -122175"/>
              <a:gd name="adj2" fmla="val 7016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#define cria uma macro, que é a associação de um identificador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5" name=""/>
          <p:cNvSpPr/>
          <p:nvPr/>
        </p:nvSpPr>
        <p:spPr>
          <a:xfrm>
            <a:off x="6300000" y="5937840"/>
            <a:ext cx="2698920" cy="898920"/>
          </a:xfrm>
          <a:prstGeom prst="wedgeRectCallout">
            <a:avLst>
              <a:gd name="adj1" fmla="val -106041"/>
              <a:gd name="adj2" fmla="val -2626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Utilizado para criar o objeto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6" name=""/>
          <p:cNvSpPr/>
          <p:nvPr/>
        </p:nvSpPr>
        <p:spPr>
          <a:xfrm>
            <a:off x="6300000" y="4860000"/>
            <a:ext cx="2698920" cy="898920"/>
          </a:xfrm>
          <a:prstGeom prst="wedgeRectCallout">
            <a:avLst>
              <a:gd name="adj1" fmla="val -69725"/>
              <a:gd name="adj2" fmla="val 2630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V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H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z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</a:t>
            </a: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68" name="" descr=""/>
          <p:cNvPicPr/>
          <p:nvPr/>
        </p:nvPicPr>
        <p:blipFill>
          <a:blip r:embed="rId1"/>
          <a:stretch/>
        </p:blipFill>
        <p:spPr>
          <a:xfrm>
            <a:off x="60480" y="731160"/>
            <a:ext cx="5699520" cy="5750280"/>
          </a:xfrm>
          <a:prstGeom prst="rect">
            <a:avLst/>
          </a:prstGeom>
          <a:ln w="0">
            <a:noFill/>
          </a:ln>
        </p:spPr>
      </p:pic>
      <p:sp>
        <p:nvSpPr>
          <p:cNvPr id="269" name=""/>
          <p:cNvSpPr/>
          <p:nvPr/>
        </p:nvSpPr>
        <p:spPr>
          <a:xfrm>
            <a:off x="5040000" y="1080"/>
            <a:ext cx="2158920" cy="538920"/>
          </a:xfrm>
          <a:prstGeom prst="wedgeRectCallout">
            <a:avLst>
              <a:gd name="adj1" fmla="val -195915"/>
              <a:gd name="adj2" fmla="val 18184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Inicia a porta serial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0" name=""/>
          <p:cNvSpPr/>
          <p:nvPr/>
        </p:nvSpPr>
        <p:spPr>
          <a:xfrm>
            <a:off x="5221080" y="541080"/>
            <a:ext cx="2158920" cy="538920"/>
          </a:xfrm>
          <a:prstGeom prst="wedgeRectCallout">
            <a:avLst>
              <a:gd name="adj1" fmla="val -167672"/>
              <a:gd name="adj2" fmla="val 155073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as entradas e saídas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1" name=""/>
          <p:cNvSpPr/>
          <p:nvPr/>
        </p:nvSpPr>
        <p:spPr>
          <a:xfrm>
            <a:off x="5400000" y="1261080"/>
            <a:ext cx="2158920" cy="538920"/>
          </a:xfrm>
          <a:prstGeom prst="wedgeRectCallout">
            <a:avLst>
              <a:gd name="adj1" fmla="val -217268"/>
              <a:gd name="adj2" fmla="val 108958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Inicializa a biblioteca DHT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2" name=""/>
          <p:cNvSpPr/>
          <p:nvPr/>
        </p:nvSpPr>
        <p:spPr>
          <a:xfrm>
            <a:off x="6120000" y="2700000"/>
            <a:ext cx="2700000" cy="540000"/>
          </a:xfrm>
          <a:prstGeom prst="wedgeRectCallout">
            <a:avLst>
              <a:gd name="adj1" fmla="val -184938"/>
              <a:gd name="adj2" fmla="val 17082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Chama a sub-rotina de leitura do DHT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5941080" y="3241080"/>
            <a:ext cx="2518920" cy="718920"/>
          </a:xfrm>
          <a:prstGeom prst="wedgeRectCallout">
            <a:avLst>
              <a:gd name="adj1" fmla="val -136810"/>
              <a:gd name="adj2" fmla="val 79629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Chama a sub-rotina de leitura do sensor capacitivo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5760000" y="4140000"/>
            <a:ext cx="3240000" cy="900000"/>
          </a:xfrm>
          <a:prstGeom prst="wedgeRectCallout">
            <a:avLst>
              <a:gd name="adj1" fmla="val -115403"/>
              <a:gd name="adj2" fmla="val -22355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Realiza a leitura do estado do botão e executa a sub-rotina ldbomba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6301080" y="1981080"/>
            <a:ext cx="2158920" cy="538920"/>
          </a:xfrm>
          <a:prstGeom prst="wedgeRectCallout">
            <a:avLst>
              <a:gd name="adj1" fmla="val -120490"/>
              <a:gd name="adj2" fmla="val 63150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Inicializa o display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5580000" y="5400000"/>
            <a:ext cx="3240000" cy="900000"/>
          </a:xfrm>
          <a:prstGeom prst="wedgeRectCallout">
            <a:avLst>
              <a:gd name="adj1" fmla="val -79963"/>
              <a:gd name="adj2" fmla="val -35645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Realiza a leitura do estado da chave e executa a sub-rotina irrigauto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440" cy="41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79" name="" descr=""/>
          <p:cNvPicPr/>
          <p:nvPr/>
        </p:nvPicPr>
        <p:blipFill>
          <a:blip r:embed="rId1"/>
          <a:stretch/>
        </p:blipFill>
        <p:spPr>
          <a:xfrm>
            <a:off x="180000" y="900000"/>
            <a:ext cx="7229160" cy="2790360"/>
          </a:xfrm>
          <a:prstGeom prst="rect">
            <a:avLst/>
          </a:prstGeom>
          <a:ln w="0">
            <a:noFill/>
          </a:ln>
        </p:spPr>
      </p:pic>
      <p:sp>
        <p:nvSpPr>
          <p:cNvPr id="280" name=""/>
          <p:cNvSpPr/>
          <p:nvPr/>
        </p:nvSpPr>
        <p:spPr>
          <a:xfrm>
            <a:off x="5040000" y="360000"/>
            <a:ext cx="3598920" cy="1798920"/>
          </a:xfrm>
          <a:prstGeom prst="wedgeRectCallout">
            <a:avLst>
              <a:gd name="adj1" fmla="val -109129"/>
              <a:gd name="adj2" fmla="val -241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 a chave de irrigação automática ligada, executa a rotina e liga a bomba se a umidade do solo estiver abaixo do pré definido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1" name=""/>
          <p:cNvSpPr/>
          <p:nvPr/>
        </p:nvSpPr>
        <p:spPr>
          <a:xfrm>
            <a:off x="5220000" y="3061080"/>
            <a:ext cx="3418920" cy="1798920"/>
          </a:xfrm>
          <a:prstGeom prst="wedgeRectCallout">
            <a:avLst>
              <a:gd name="adj1" fmla="val -121287"/>
              <a:gd name="adj2" fmla="val -4210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Semelhante ao anterior, só que aqui desliga a bomba quando atinge a umidade do solo desejada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440" cy="41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280800" y="900000"/>
            <a:ext cx="4218120" cy="4770720"/>
          </a:xfrm>
          <a:prstGeom prst="rect">
            <a:avLst/>
          </a:prstGeom>
          <a:ln w="0">
            <a:noFill/>
          </a:ln>
        </p:spPr>
      </p:pic>
      <p:sp>
        <p:nvSpPr>
          <p:cNvPr id="285" name=""/>
          <p:cNvSpPr/>
          <p:nvPr/>
        </p:nvSpPr>
        <p:spPr>
          <a:xfrm>
            <a:off x="4680000" y="540000"/>
            <a:ext cx="3598920" cy="1798920"/>
          </a:xfrm>
          <a:prstGeom prst="wedgeRectCallout">
            <a:avLst>
              <a:gd name="adj1" fmla="val -109129"/>
              <a:gd name="adj2" fmla="val -241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a bomba está desligada executa aqui, liga a bomba e executa o comando while para o programa não passar duas vezes no mesmo lugar e desligar em seguida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6" name=""/>
          <p:cNvSpPr/>
          <p:nvPr/>
        </p:nvSpPr>
        <p:spPr>
          <a:xfrm>
            <a:off x="4860000" y="3240000"/>
            <a:ext cx="3418920" cy="1798920"/>
          </a:xfrm>
          <a:prstGeom prst="wedgeRectCallout">
            <a:avLst>
              <a:gd name="adj1" fmla="val -121287"/>
              <a:gd name="adj2" fmla="val -4210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Semelhante ao anterior, só que aqui desliga a bomba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440" cy="41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1"/>
          <a:stretch/>
        </p:blipFill>
        <p:spPr>
          <a:xfrm>
            <a:off x="180000" y="900000"/>
            <a:ext cx="4561200" cy="5694480"/>
          </a:xfrm>
          <a:prstGeom prst="rect">
            <a:avLst/>
          </a:prstGeom>
          <a:ln w="0">
            <a:noFill/>
          </a:ln>
        </p:spPr>
      </p:pic>
      <p:sp>
        <p:nvSpPr>
          <p:cNvPr id="290" name=""/>
          <p:cNvSpPr/>
          <p:nvPr/>
        </p:nvSpPr>
        <p:spPr>
          <a:xfrm>
            <a:off x="5220000" y="720000"/>
            <a:ext cx="3058920" cy="358920"/>
          </a:xfrm>
          <a:prstGeom prst="wedgeRectCallout">
            <a:avLst>
              <a:gd name="adj1" fmla="val -151458"/>
              <a:gd name="adj2" fmla="val 79569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Rotina do sensor DHT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1" name=""/>
          <p:cNvSpPr/>
          <p:nvPr/>
        </p:nvSpPr>
        <p:spPr>
          <a:xfrm>
            <a:off x="5940000" y="1260000"/>
            <a:ext cx="2878920" cy="718920"/>
          </a:xfrm>
          <a:prstGeom prst="wedgeRectCallout">
            <a:avLst>
              <a:gd name="adj1" fmla="val -102092"/>
              <a:gd name="adj2" fmla="val 12666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Leitura de umidade e temperatura do sensor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2" name=""/>
          <p:cNvSpPr/>
          <p:nvPr/>
        </p:nvSpPr>
        <p:spPr>
          <a:xfrm>
            <a:off x="5760000" y="2160000"/>
            <a:ext cx="2878920" cy="538920"/>
          </a:xfrm>
          <a:prstGeom prst="wedgeRectCallout">
            <a:avLst>
              <a:gd name="adj1" fmla="val -144597"/>
              <a:gd name="adj2" fmla="val 5366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Imprimi os valores de temperatura e umidade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3" name=""/>
          <p:cNvSpPr/>
          <p:nvPr/>
        </p:nvSpPr>
        <p:spPr>
          <a:xfrm>
            <a:off x="5760000" y="2880000"/>
            <a:ext cx="3238920" cy="538920"/>
          </a:xfrm>
          <a:prstGeom prst="wedgeRectCallout">
            <a:avLst>
              <a:gd name="adj1" fmla="val -145819"/>
              <a:gd name="adj2" fmla="val 6971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Rotina do sensor de umidade do solo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4" name=""/>
          <p:cNvSpPr/>
          <p:nvPr/>
        </p:nvSpPr>
        <p:spPr>
          <a:xfrm>
            <a:off x="6300000" y="3600000"/>
            <a:ext cx="2518920" cy="538920"/>
          </a:xfrm>
          <a:prstGeom prst="wedgeRectCallout">
            <a:avLst>
              <a:gd name="adj1" fmla="val -133412"/>
              <a:gd name="adj2" fmla="val 2921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Leitura do sensor de umidade do solo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5" name=""/>
          <p:cNvSpPr/>
          <p:nvPr/>
        </p:nvSpPr>
        <p:spPr>
          <a:xfrm>
            <a:off x="5220000" y="4320000"/>
            <a:ext cx="3778920" cy="719280"/>
          </a:xfrm>
          <a:prstGeom prst="wedgeRectCallout">
            <a:avLst>
              <a:gd name="adj1" fmla="val -65731"/>
              <a:gd name="adj2" fmla="val -5173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Conversão da escala analógica do sensor para uma escala de referência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4500000" y="5220000"/>
            <a:ext cx="4498920" cy="718920"/>
          </a:xfrm>
          <a:prstGeom prst="wedgeRectCallout">
            <a:avLst>
              <a:gd name="adj1" fmla="val -92050"/>
              <a:gd name="adj2" fmla="val -7873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a umidade do solo estiver abaixo do definido acende um LED avisando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440" cy="41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135720" y="718560"/>
            <a:ext cx="5984280" cy="5941440"/>
          </a:xfrm>
          <a:prstGeom prst="rect">
            <a:avLst/>
          </a:prstGeom>
          <a:ln w="0">
            <a:noFill/>
          </a:ln>
        </p:spPr>
      </p:pic>
      <p:sp>
        <p:nvSpPr>
          <p:cNvPr id="300" name=""/>
          <p:cNvSpPr/>
          <p:nvPr/>
        </p:nvSpPr>
        <p:spPr>
          <a:xfrm>
            <a:off x="5221080" y="540000"/>
            <a:ext cx="3058920" cy="358920"/>
          </a:xfrm>
          <a:prstGeom prst="wedgeRectCallout">
            <a:avLst>
              <a:gd name="adj1" fmla="val -151458"/>
              <a:gd name="adj2" fmla="val 79569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Rotina de escrita no display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1" name=""/>
          <p:cNvSpPr/>
          <p:nvPr/>
        </p:nvSpPr>
        <p:spPr>
          <a:xfrm>
            <a:off x="5761080" y="1081080"/>
            <a:ext cx="2878920" cy="718920"/>
          </a:xfrm>
          <a:prstGeom prst="wedgeRectCallout">
            <a:avLst>
              <a:gd name="adj1" fmla="val -93073"/>
              <a:gd name="adj2" fmla="val 5110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Escrita do título na tela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2" name=""/>
          <p:cNvSpPr/>
          <p:nvPr/>
        </p:nvSpPr>
        <p:spPr>
          <a:xfrm>
            <a:off x="5760000" y="2160000"/>
            <a:ext cx="2878920" cy="538920"/>
          </a:xfrm>
          <a:prstGeom prst="wedgeRectCallout">
            <a:avLst>
              <a:gd name="adj1" fmla="val -144597"/>
              <a:gd name="adj2" fmla="val 5366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Imprimi os valores de temperatura e umidade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3" name=""/>
          <p:cNvSpPr/>
          <p:nvPr/>
        </p:nvSpPr>
        <p:spPr>
          <a:xfrm>
            <a:off x="5760000" y="2880000"/>
            <a:ext cx="3238920" cy="538920"/>
          </a:xfrm>
          <a:prstGeom prst="wedgeRectCallout">
            <a:avLst>
              <a:gd name="adj1" fmla="val -145819"/>
              <a:gd name="adj2" fmla="val 6971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Imprimi o status da bomba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4" name=""/>
          <p:cNvSpPr/>
          <p:nvPr/>
        </p:nvSpPr>
        <p:spPr>
          <a:xfrm>
            <a:off x="6300000" y="3600000"/>
            <a:ext cx="2518920" cy="538920"/>
          </a:xfrm>
          <a:prstGeom prst="wedgeRectCallout">
            <a:avLst>
              <a:gd name="adj1" fmla="val -172206"/>
              <a:gd name="adj2" fmla="val 132643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Imprimi do sensor de umidade do solo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305" name=""/>
          <p:cNvSpPr/>
          <p:nvPr/>
        </p:nvSpPr>
        <p:spPr>
          <a:xfrm>
            <a:off x="4500000" y="5220000"/>
            <a:ext cx="4498920" cy="718920"/>
          </a:xfrm>
          <a:prstGeom prst="wedgeRectCallout">
            <a:avLst>
              <a:gd name="adj1" fmla="val -73939"/>
              <a:gd name="adj2" fmla="val -10310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Imprimi o status da irrigação automática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312480" y="108000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Monte o seguinte circuito na protoboard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367920" y="1549440"/>
            <a:ext cx="6112080" cy="529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Introdução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Com o avanço da Internet das Coisas (IoT), tornou-se possível automatizar e monitorar hortas de forma inteligente. Este projeto visa aplicar sensores para coleta de dados ambientais, melhorando a eficiência do cultivo e reduzindo desperdícios.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312480" y="108000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Monte o seguinte circuito na protoboard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360" y="1692360"/>
            <a:ext cx="9143640" cy="514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540000" y="29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492480" y="1080000"/>
            <a:ext cx="81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Conecte o cabo USB na placa e no computador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Verifique a placa selecionada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Realize o upload do código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title"/>
          </p:nvPr>
        </p:nvSpPr>
        <p:spPr>
          <a:xfrm>
            <a:off x="540000" y="249480"/>
            <a:ext cx="7669440" cy="82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15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Agora faça o upload do código aguarde a conclusão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16" name="" descr=""/>
          <p:cNvPicPr/>
          <p:nvPr/>
        </p:nvPicPr>
        <p:blipFill>
          <a:blip r:embed="rId1"/>
          <a:stretch/>
        </p:blipFill>
        <p:spPr>
          <a:xfrm>
            <a:off x="720000" y="1980000"/>
            <a:ext cx="4799160" cy="2055960"/>
          </a:xfrm>
          <a:prstGeom prst="rect">
            <a:avLst/>
          </a:prstGeom>
          <a:ln w="0">
            <a:noFill/>
          </a:ln>
        </p:spPr>
      </p:pic>
      <p:sp>
        <p:nvSpPr>
          <p:cNvPr id="317" name=""/>
          <p:cNvSpPr/>
          <p:nvPr/>
        </p:nvSpPr>
        <p:spPr>
          <a:xfrm>
            <a:off x="1080360" y="3240000"/>
            <a:ext cx="178920" cy="35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608760" y="4500000"/>
            <a:ext cx="5870160" cy="203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892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440" cy="41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 em seguida abra o monitor serial e poderá ver o valor dos sensores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321" name="" descr=""/>
          <p:cNvPicPr/>
          <p:nvPr/>
        </p:nvPicPr>
        <p:blipFill>
          <a:blip r:embed="rId1"/>
          <a:stretch/>
        </p:blipFill>
        <p:spPr>
          <a:xfrm>
            <a:off x="740880" y="1673640"/>
            <a:ext cx="6818040" cy="480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Montagem do Sistema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23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3200" spc="-1" strike="noStrike">
              <a:latin typeface="Arial"/>
            </a:endParaRPr>
          </a:p>
        </p:txBody>
      </p:sp>
      <p:pic>
        <p:nvPicPr>
          <p:cNvPr id="324" name="Picture 3" descr="1000049844.jpg"/>
          <p:cNvPicPr/>
          <p:nvPr/>
        </p:nvPicPr>
        <p:blipFill>
          <a:blip r:embed="rId1"/>
          <a:stretch/>
        </p:blipFill>
        <p:spPr>
          <a:xfrm>
            <a:off x="609480" y="1815120"/>
            <a:ext cx="4059000" cy="2284560"/>
          </a:xfrm>
          <a:prstGeom prst="rect">
            <a:avLst/>
          </a:prstGeom>
          <a:ln w="0">
            <a:noFill/>
          </a:ln>
        </p:spPr>
      </p:pic>
      <p:pic>
        <p:nvPicPr>
          <p:cNvPr id="325" name="Picture 4" descr="20241015_173545.jpg"/>
          <p:cNvPicPr/>
          <p:nvPr/>
        </p:nvPicPr>
        <p:blipFill>
          <a:blip r:embed="rId2"/>
          <a:stretch/>
        </p:blipFill>
        <p:spPr>
          <a:xfrm>
            <a:off x="4320000" y="3755520"/>
            <a:ext cx="4062600" cy="2284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Instalação em Campo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3200" spc="-1" strike="noStrike">
              <a:latin typeface="Arial"/>
            </a:endParaRPr>
          </a:p>
        </p:txBody>
      </p:sp>
      <p:pic>
        <p:nvPicPr>
          <p:cNvPr id="328" name="Picture 3" descr="20241015_191214.jpg"/>
          <p:cNvPicPr/>
          <p:nvPr/>
        </p:nvPicPr>
        <p:blipFill>
          <a:blip r:embed="rId1"/>
          <a:stretch/>
        </p:blipFill>
        <p:spPr>
          <a:xfrm>
            <a:off x="914400" y="1371600"/>
            <a:ext cx="5688000" cy="319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Encapsulamento dos Sensores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Proteção do DHT 11/22 da chuva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1" name="Picture 3" descr="20241025_135742.jpg"/>
          <p:cNvPicPr/>
          <p:nvPr/>
        </p:nvPicPr>
        <p:blipFill>
          <a:blip r:embed="rId1"/>
          <a:stretch/>
        </p:blipFill>
        <p:spPr>
          <a:xfrm>
            <a:off x="711720" y="2664360"/>
            <a:ext cx="5688000" cy="3198960"/>
          </a:xfrm>
          <a:prstGeom prst="rect">
            <a:avLst/>
          </a:prstGeom>
          <a:ln w="0">
            <a:noFill/>
          </a:ln>
        </p:spPr>
      </p:pic>
      <p:pic>
        <p:nvPicPr>
          <p:cNvPr id="332" name="Picture 4" descr="20241112_101825.jpg"/>
          <p:cNvPicPr/>
          <p:nvPr/>
        </p:nvPicPr>
        <p:blipFill>
          <a:blip r:embed="rId2"/>
          <a:stretch/>
        </p:blipFill>
        <p:spPr>
          <a:xfrm>
            <a:off x="6503400" y="2664360"/>
            <a:ext cx="1798920" cy="319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Caixa de Controle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3200" spc="-1" strike="noStrike">
              <a:latin typeface="Arial"/>
            </a:endParaRPr>
          </a:p>
        </p:txBody>
      </p:sp>
      <p:pic>
        <p:nvPicPr>
          <p:cNvPr id="335" name="Picture 3" descr="20241112_101842.jpg"/>
          <p:cNvPicPr/>
          <p:nvPr/>
        </p:nvPicPr>
        <p:blipFill>
          <a:blip r:embed="rId1"/>
          <a:stretch/>
        </p:blipFill>
        <p:spPr>
          <a:xfrm>
            <a:off x="1371600" y="2262960"/>
            <a:ext cx="1798920" cy="3198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Danos do Excesso de Água e o Fungo Ferrugem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4030200" cy="450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**Excesso de Água na Irrigação:**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Reduz a oxigenação no solo, sufocando as raízes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Favorece o apodrecimento das raízes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Diminui a absorção de nutrientes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Aumenta o risco de proliferação de fungos e bactérias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38" name="Imagem 6" descr=""/>
          <p:cNvPicPr/>
          <p:nvPr/>
        </p:nvPicPr>
        <p:blipFill>
          <a:blip r:embed="rId1"/>
          <a:stretch/>
        </p:blipFill>
        <p:spPr>
          <a:xfrm>
            <a:off x="4641120" y="2160720"/>
            <a:ext cx="4130640" cy="4309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Benefícios do Sistema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Redução no consumo de água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Monitoramento remoto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Tomada de decisão com base em dados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Automação e eficiência no cuidado com as plantas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Objetivo do Projeto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Desenvolver um sistema de monitoramento de horta inteligente utilizando sensores de umidade, temperatura e umidade do ar, com microcontrolador e conectividade, permitindo a coleta e análise de dados em tempo real para tomada de decisões no cuidado das plantas.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Conclusão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O projeto de horta inteligente demonstrou ser viável e eficiente, permitindo o acompanhamento das condições do solo e clima local em tempo real. Essa tecnologia pode ser aplicada em diferentes escalas e aprimorada com recursos como irrigação automatizada e integração com aplicativos.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8162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Projeto no github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Trebuchet MS"/>
                <a:hlinkClick r:id="rId1"/>
              </a:rPr>
              <a:t>https://github.com/mariliahoshino/IFSP_Hortolandia_2025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Componentes Utilizados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Microcontrolador ESP32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Sensor de Umidade do Solo (capacitivo)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Fonte de alimentação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Jumpers e protoboard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Caixa de proteção e abrigo para sensor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- *Sensor DHT11 / DHT22 (temperatura e umidade)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- *Módulo relé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404040"/>
                </a:solidFill>
                <a:latin typeface="Trebuchet MS"/>
              </a:rPr>
              <a:t>* Se der tempo vamos utilizar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ESP32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360000" y="1519560"/>
            <a:ext cx="449892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São placas microcontroladas extremamente poderosas, que são equipadas com o moderno chip ESP32, que já vem embarcado com Wi-Fi, Bluetooth, dois processadores de altíssima velocidade, conversores DAC, ADC, portas PWM via software e grande capacidade de armazenamento de programas.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Memória: 520 KB SRAM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Wi-Fi b/g/n e bluetooth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Memória flash 4MB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Trabalha até 240MHz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040000" y="720000"/>
            <a:ext cx="3778920" cy="37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440" cy="131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Pinagem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440000" y="2862000"/>
            <a:ext cx="6094440" cy="343692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92480" y="1440000"/>
            <a:ext cx="6346440" cy="1438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Referência da pinagem do ESP32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29480" y="119520"/>
            <a:ext cx="7669440" cy="779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</a:t>
            </a: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440" cy="387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540000" y="1387440"/>
            <a:ext cx="7198920" cy="527148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312480" y="97956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Instalando a biblioteca do ESP32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949440" cy="64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778716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Quando instalar selecionar a versão antiga 2.0.6, versões novas tem ocorrido problema, talvez tenham resolvido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explicação no link: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Trebuchet MS"/>
                <a:hlinkClick r:id="rId1"/>
              </a:rPr>
              <a:t>https://github.com/espressif/esp-idf/issues/10314#issuecomment-2251960438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540000" y="2848320"/>
            <a:ext cx="7018920" cy="399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40000" y="249480"/>
            <a:ext cx="7669440" cy="829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6346440" cy="81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Agora é possível selecionar a placa ESP 32 DEV Module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843120" y="1800000"/>
            <a:ext cx="6355800" cy="197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71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pt-BR</dc:language>
  <cp:lastModifiedBy/>
  <dcterms:modified xsi:type="dcterms:W3CDTF">2025-04-11T15:48:17Z</dcterms:modified>
  <cp:revision>20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Apresentação na tela (4:3)</vt:lpwstr>
  </property>
  <property fmtid="{D5CDD505-2E9C-101B-9397-08002B2CF9AE}" pid="3" name="Slides">
    <vt:r8>12</vt:r8>
  </property>
</Properties>
</file>